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0" r:id="rId8"/>
    <p:sldId id="266" r:id="rId9"/>
    <p:sldId id="257" r:id="rId10"/>
    <p:sldId id="258" r:id="rId11"/>
    <p:sldId id="261" r:id="rId12"/>
    <p:sldId id="262" r:id="rId13"/>
    <p:sldId id="263" r:id="rId14"/>
    <p:sldId id="265" r:id="rId15"/>
    <p:sldId id="267" r:id="rId16"/>
    <p:sldId id="264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ММС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Сентябрь,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Самообследование</a:t>
            </a:r>
            <a:r>
              <a:rPr lang="ru-RU" dirty="0" smtClean="0"/>
              <a:t> /Декабрь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Мониторинг готовности к ведению ФГОС ООО в ОУ города (аналитические справки)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Образовательный марафон / Февраль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Презентация промежуточных результатов и методических наработок по введению ФГОС ООО</a:t>
            </a:r>
          </a:p>
          <a:p>
            <a:r>
              <a:rPr lang="ru-RU" dirty="0" smtClean="0"/>
              <a:t>Конструирование  уроков в контексте ФГОС ООО средствами предметов УП 5-6-х классов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Педагогические чтения /Март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Первый опыт реализации ФГОС : модели управления, мониторинга, сопровождения. </a:t>
            </a:r>
          </a:p>
          <a:p>
            <a:r>
              <a:rPr lang="ru-RU" dirty="0" smtClean="0"/>
              <a:t>Результаты работы ГБП, методических площадок, РГ.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ГМС 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Подростковая школа будущего: функциональная грамотность, социализация, ценности. ООП ООО как основа подростковой школы. Гимназия </a:t>
            </a:r>
          </a:p>
          <a:p>
            <a:pPr>
              <a:buFontTx/>
              <a:buChar char="-"/>
            </a:pPr>
            <a:r>
              <a:rPr lang="ru-RU" dirty="0" smtClean="0"/>
              <a:t>Модель управления проектной деятельностью учащихся. ОУ №18</a:t>
            </a:r>
          </a:p>
          <a:p>
            <a:pPr>
              <a:buFontTx/>
              <a:buChar char="-"/>
            </a:pPr>
            <a:r>
              <a:rPr lang="ru-RU" dirty="0" smtClean="0"/>
              <a:t>Интеграция урочной и внеурочной деятельности в формировании учебно-исследовательских компетенций учащихся. </a:t>
            </a:r>
            <a:r>
              <a:rPr lang="ru-RU" smtClean="0"/>
              <a:t>ОУ №6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Фестиваль педагогических идей/ 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Введение ФГОС ООО: неурочные формы урочной  деятельности.(5-6 класс)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 экспертиза / апрель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Мониторинг готовности к ведению ФГОС ООО в ОУ города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Городские базовые площадки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81001" y="1600200"/>
          <a:ext cx="8382001" cy="522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599"/>
                <a:gridCol w="762000"/>
                <a:gridCol w="1676402"/>
              </a:tblGrid>
              <a:tr h="8558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Направление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ОУ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Предъявление результата</a:t>
                      </a:r>
                      <a:endParaRPr lang="ru-RU" sz="1800" dirty="0"/>
                    </a:p>
                  </a:txBody>
                  <a:tcPr/>
                </a:tc>
              </a:tr>
              <a:tr h="15404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Современная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информационно -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среда как условие реализации ФГОС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ООО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Март/ </a:t>
                      </a:r>
                      <a:r>
                        <a:rPr lang="ru-RU" sz="2400" dirty="0" err="1" smtClean="0"/>
                        <a:t>ПЧт</a:t>
                      </a:r>
                      <a:endParaRPr lang="ru-RU" sz="2400" dirty="0"/>
                    </a:p>
                  </a:txBody>
                  <a:tcPr/>
                </a:tc>
              </a:tr>
              <a:tr h="15404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Продуктивные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задания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как средство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достижения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личностных, предметных, </a:t>
                      </a:r>
                      <a:r>
                        <a:rPr lang="ru-RU" sz="24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метапредметных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результатов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Март/</a:t>
                      </a:r>
                      <a:r>
                        <a:rPr lang="ru-RU" sz="2400" dirty="0" err="1" smtClean="0"/>
                        <a:t>ПЧт</a:t>
                      </a:r>
                      <a:endParaRPr lang="ru-RU" sz="2400" dirty="0"/>
                    </a:p>
                  </a:txBody>
                  <a:tcPr/>
                </a:tc>
              </a:tr>
              <a:tr h="10162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Профессиональное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становление </a:t>
                      </a:r>
                      <a:r>
                        <a:rPr lang="ru-RU" sz="2400" smtClean="0">
                          <a:latin typeface="Times New Roman"/>
                          <a:ea typeface="Calibri"/>
                          <a:cs typeface="Times New Roman"/>
                        </a:rPr>
                        <a:t>педагога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Май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площадки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9144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Предъявление результата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Система персонифицированной методической работы в условиях введения ФГОС ООО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Март/</a:t>
                      </a:r>
                      <a:r>
                        <a:rPr lang="ru-RU" sz="2000" dirty="0" err="1" smtClean="0"/>
                        <a:t>ПЧт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Создание модели психолого-педагогического сопровождения по введению ФГОС ООО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Март/</a:t>
                      </a:r>
                      <a:r>
                        <a:rPr lang="ru-RU" sz="2000" dirty="0" err="1" smtClean="0"/>
                        <a:t>ПЧт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Проектирование междисциплинарных курсов как условие реализации ФГОС ООО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Март/</a:t>
                      </a:r>
                      <a:r>
                        <a:rPr lang="ru-RU" sz="2000" dirty="0" err="1" smtClean="0"/>
                        <a:t>ПЧт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Модель управления проектной деятельностью учащихся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Апрель/ГМС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Интеграция урочной и внеурочной деятельности в формировании учебно-исследовательских компетенций учащихся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Апрель/ГМС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Подростковая</a:t>
                      </a:r>
                      <a:r>
                        <a:rPr lang="ru-RU" sz="2000" baseline="0" dirty="0" smtClean="0"/>
                        <a:t> школа будущего: способы социализации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Гимназия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Апрель/ГМС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РГ зам. </a:t>
            </a:r>
            <a:r>
              <a:rPr lang="ru-RU" dirty="0" err="1" smtClean="0"/>
              <a:t>дир</a:t>
            </a:r>
            <a:r>
              <a:rPr lang="ru-RU" dirty="0" smtClean="0"/>
              <a:t>. по УВР, курирующих вопросы введения ФГОС ООО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Концептуальные подходы к разработке ООП ООО</a:t>
            </a:r>
          </a:p>
          <a:p>
            <a:r>
              <a:rPr lang="ru-RU" dirty="0" smtClean="0"/>
              <a:t>Разработка блоков ООП ООО</a:t>
            </a:r>
          </a:p>
          <a:p>
            <a:r>
              <a:rPr lang="ru-RU" dirty="0" smtClean="0"/>
              <a:t>Консультативное сопровождение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Актуализация   педагогического  потенциала муниципальной системы на обеспечение современного качества образования</a:t>
            </a:r>
          </a:p>
          <a:p>
            <a:r>
              <a:rPr lang="ru-RU" dirty="0" smtClean="0"/>
              <a:t>Цель: создание оптимальных условий для творческого роста учителя, формирование, совершенствование  педагогических умений на этапе  модернизации системы образования.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Дальнейшее совершенствование структуры и содержания деятельности  муниципальной методической службы на основе аналитического обобщения мониторинговых данных, разработку оптимальных организационно-координационных механизмов взаимодействия органов управления, МБУ «МИМЦ», образовательных учреждений, различных ведомственных организаций. 	</a:t>
            </a:r>
          </a:p>
          <a:p>
            <a:r>
              <a:rPr lang="ru-RU" dirty="0" smtClean="0"/>
              <a:t> Совершенствование профессионального мастерства через непосредственное участие преподавателей в мероприятиях, формирующих компетентности в организации и проведении различных урочных и внеурочных мероприятий.</a:t>
            </a:r>
          </a:p>
          <a:p>
            <a:r>
              <a:rPr lang="ru-RU" smtClean="0"/>
              <a:t> </a:t>
            </a:r>
            <a:r>
              <a:rPr lang="ru-RU" dirty="0" smtClean="0"/>
              <a:t>Поддержка экспериментальной и инновационной деятельности образовательных учреждений, педагогов, направленной на становление новых  педагогических компетенций  по  конструированию среды развития личности ребенка.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Комплексная </a:t>
            </a:r>
            <a:r>
              <a:rPr lang="ru-RU" sz="2800" dirty="0" smtClean="0"/>
              <a:t>программа повышения профессионального уровня педагогических работников общеобразовательных организаций (Утв. 28 мая 2014 приказ № 3241п-П8)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Долгосрочные цели развития образовательных организаций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Переход на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(</a:t>
            </a:r>
            <a:r>
              <a:rPr lang="ru-RU" dirty="0" err="1" smtClean="0"/>
              <a:t>компетентностный</a:t>
            </a:r>
            <a:r>
              <a:rPr lang="ru-RU" dirty="0" smtClean="0"/>
              <a:t>)подход</a:t>
            </a:r>
          </a:p>
          <a:p>
            <a:r>
              <a:rPr lang="ru-RU" dirty="0" smtClean="0"/>
              <a:t>Введение к 2022 году ФГОС всех уровней общего образования (в т.ч. Инклюзивного образования)</a:t>
            </a:r>
          </a:p>
          <a:p>
            <a:r>
              <a:rPr lang="ru-RU" dirty="0" smtClean="0"/>
              <a:t>Введение новых нормативно-правовых и финансово-экономических регуляторов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Проблемы повышения уровня ПД </a:t>
            </a:r>
            <a:r>
              <a:rPr lang="ru-RU" sz="3200" dirty="0" err="1" smtClean="0"/>
              <a:t>педработников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Несоответствие требований ПС текущей профессиональной деятельности значительного числа педагогов (формирование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личностных образовательных результатов)</a:t>
            </a:r>
          </a:p>
          <a:p>
            <a:r>
              <a:rPr lang="ru-RU" dirty="0" smtClean="0"/>
              <a:t>Неспособность к индивидуализации своей профессиональной деятельности с учетом специальных образовательных потребностей учащихся</a:t>
            </a:r>
            <a:endParaRPr lang="en-US" dirty="0" smtClean="0"/>
          </a:p>
          <a:p>
            <a:r>
              <a:rPr lang="ru-RU" dirty="0" smtClean="0"/>
              <a:t>Безадресный и </a:t>
            </a:r>
            <a:r>
              <a:rPr lang="ru-RU" dirty="0" err="1" smtClean="0"/>
              <a:t>неперсонифицированный</a:t>
            </a:r>
            <a:r>
              <a:rPr lang="ru-RU" dirty="0" smtClean="0"/>
              <a:t> характер части программ ПК</a:t>
            </a:r>
          </a:p>
          <a:p>
            <a:r>
              <a:rPr lang="ru-RU" dirty="0" smtClean="0"/>
              <a:t>Разрыв между подготовкой будущих педагогов и требованиями к компетенциям, предъявляемым профессиональным стандартом и работодателем</a:t>
            </a:r>
          </a:p>
          <a:p>
            <a:r>
              <a:rPr lang="ru-RU" dirty="0" smtClean="0"/>
              <a:t>Отсутствие </a:t>
            </a:r>
            <a:r>
              <a:rPr lang="ru-RU" dirty="0" smtClean="0"/>
              <a:t>четких принципов построения карьеры</a:t>
            </a:r>
          </a:p>
          <a:p>
            <a:r>
              <a:rPr lang="ru-RU" dirty="0" smtClean="0"/>
              <a:t>Отсутствие четкой и объективной связи между владением компетенциями, качеством и результатами деятельности педагога и оплатой его труда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Запуск РГ / Октябрь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</a:t>
            </a:r>
            <a:r>
              <a:rPr lang="ru-RU" dirty="0" err="1" smtClean="0"/>
              <a:t>пед.компетенций</a:t>
            </a:r>
            <a:r>
              <a:rPr lang="ru-RU" dirty="0" smtClean="0"/>
              <a:t> по вопросам введения ФГОС ООО учителей, планирующих работу в 5-х классах на момент введения ФГОС ООО.</a:t>
            </a:r>
          </a:p>
          <a:p>
            <a:r>
              <a:rPr lang="ru-RU" dirty="0" smtClean="0"/>
              <a:t>Перспективное планирование расстановки кадров (сдать по форме до 20 октября)</a:t>
            </a:r>
          </a:p>
          <a:p>
            <a:r>
              <a:rPr lang="ru-RU" dirty="0" smtClean="0"/>
              <a:t>Работа групп методом погружения (ноябрь, январь, март)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Руководители РГ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743200"/>
                <a:gridCol w="5105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Степанова М.В.,</a:t>
                      </a:r>
                      <a:r>
                        <a:rPr lang="ru-RU" baseline="0" dirty="0" smtClean="0"/>
                        <a:t> Носач Е.А., </a:t>
                      </a:r>
                      <a:r>
                        <a:rPr lang="ru-RU" baseline="0" dirty="0" err="1" smtClean="0"/>
                        <a:t>Мазярчук</a:t>
                      </a:r>
                      <a:r>
                        <a:rPr lang="ru-RU" baseline="0" dirty="0" smtClean="0"/>
                        <a:t> Л.В., Копейкина И.А.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язык, 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Черноброва О.С., </a:t>
                      </a:r>
                      <a:r>
                        <a:rPr lang="ru-RU" dirty="0" err="1" smtClean="0"/>
                        <a:t>Босекова</a:t>
                      </a:r>
                      <a:r>
                        <a:rPr lang="ru-RU" dirty="0" smtClean="0"/>
                        <a:t>., Новоселова Ж.А.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История, 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Карукова</a:t>
                      </a:r>
                      <a:r>
                        <a:rPr lang="ru-RU" dirty="0" smtClean="0"/>
                        <a:t> О.В., Комарова И.А.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Жиляева</a:t>
                      </a:r>
                      <a:r>
                        <a:rPr lang="ru-RU" dirty="0" smtClean="0"/>
                        <a:t> Е.Н., </a:t>
                      </a:r>
                      <a:r>
                        <a:rPr lang="ru-RU" dirty="0" err="1" smtClean="0"/>
                        <a:t>Искучекова</a:t>
                      </a:r>
                      <a:r>
                        <a:rPr lang="ru-RU" dirty="0" smtClean="0"/>
                        <a:t> О.В.,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Радченко О.Д., Николаев</a:t>
                      </a:r>
                      <a:r>
                        <a:rPr lang="ru-RU" baseline="0" dirty="0" smtClean="0"/>
                        <a:t> В.А.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Кузнецова З.Н., Семечкина  Е.В.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ГМС / Ноябрь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Преемственность в обучении между НОО и ООО в контексте ФГОС. Аналитика результатов реализации ФГОС НОО. ОУ №5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</TotalTime>
  <Words>601</Words>
  <PresentationFormat>Экран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ММС</vt:lpstr>
      <vt:lpstr>Методическая тема</vt:lpstr>
      <vt:lpstr>Задачи</vt:lpstr>
      <vt:lpstr>Основание</vt:lpstr>
      <vt:lpstr>Долгосрочные цели развития образовательных организаций </vt:lpstr>
      <vt:lpstr>Проблемы повышения уровня ПД педработников</vt:lpstr>
      <vt:lpstr>Запуск РГ / Октябрь</vt:lpstr>
      <vt:lpstr>Руководители РГ</vt:lpstr>
      <vt:lpstr>ГМС / Ноябрь</vt:lpstr>
      <vt:lpstr>Самообследование /Декабрь </vt:lpstr>
      <vt:lpstr>Образовательный марафон / Февраль</vt:lpstr>
      <vt:lpstr>Педагогические чтения /Март </vt:lpstr>
      <vt:lpstr>ГМС апрель</vt:lpstr>
      <vt:lpstr>Фестиваль педагогических идей/ апрель</vt:lpstr>
      <vt:lpstr>Внешняя  экспертиза / апрель </vt:lpstr>
      <vt:lpstr>Городские базовые площадки</vt:lpstr>
      <vt:lpstr>Методические площадки</vt:lpstr>
      <vt:lpstr>РГ зам. дир. по УВР, курирующих вопросы введения ФГОС ООО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comp4</dc:creator>
  <cp:lastModifiedBy>comp4</cp:lastModifiedBy>
  <cp:revision>19</cp:revision>
  <dcterms:created xsi:type="dcterms:W3CDTF">2014-09-22T07:20:21Z</dcterms:created>
  <dcterms:modified xsi:type="dcterms:W3CDTF">2014-09-26T07:24:25Z</dcterms:modified>
</cp:coreProperties>
</file>